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7" r:id="rId2"/>
    <p:sldId id="264" r:id="rId3"/>
    <p:sldId id="263" r:id="rId4"/>
    <p:sldId id="271" r:id="rId5"/>
    <p:sldId id="272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7"/>
    <p:restoredTop sz="90000"/>
  </p:normalViewPr>
  <p:slideViewPr>
    <p:cSldViewPr snapToGrid="0" snapToObjects="1">
      <p:cViewPr varScale="1">
        <p:scale>
          <a:sx n="115" d="100"/>
          <a:sy n="115" d="100"/>
        </p:scale>
        <p:origin x="5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gif>
</file>

<file path=ppt/media/image4.tiff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3/25/22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200" dirty="0"/>
              <a:t>What is your dream job?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Where do you want to work?</a:t>
            </a:r>
          </a:p>
          <a:p>
            <a:endParaRPr lang="en-US" sz="1200" dirty="0"/>
          </a:p>
          <a:p>
            <a:r>
              <a:rPr lang="en-US" dirty="0"/>
              <a:t>How many of you know what kind of job you want when you graduate?</a:t>
            </a:r>
          </a:p>
          <a:p>
            <a:r>
              <a:rPr lang="en-US" dirty="0"/>
              <a:t>How many of you know you want to work outside of Wisconsin?</a:t>
            </a:r>
          </a:p>
          <a:p>
            <a:r>
              <a:rPr lang="en-US" dirty="0"/>
              <a:t>How many of you have friends and family here and absolutely want to stay in Wisconsin?</a:t>
            </a:r>
          </a:p>
          <a:p>
            <a:endParaRPr lang="en-US" dirty="0"/>
          </a:p>
          <a:p>
            <a:r>
              <a:rPr lang="en-US" dirty="0"/>
              <a:t>How are you going to make yourself stand out in the crowd of new engineers?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In 2015 there were </a:t>
            </a:r>
            <a:r>
              <a:rPr lang="en-US" b="1" dirty="0"/>
              <a:t>106,658</a:t>
            </a:r>
            <a:r>
              <a:rPr lang="en-US" dirty="0"/>
              <a:t> new bachelors degrees in engineering. About a quarter of those were mechanical engineers</a:t>
            </a:r>
          </a:p>
          <a:p>
            <a:pPr marL="0" indent="0">
              <a:buFont typeface="Arial"/>
              <a:buNone/>
            </a:pPr>
            <a:r>
              <a:rPr lang="en-US" dirty="0"/>
              <a:t>.  How are you going to stand out in a crowd?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62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sample of job titles from a 2015 survey of undergraduate physics majors after graduation</a:t>
            </a:r>
          </a:p>
          <a:p>
            <a:pPr marL="0" indent="0">
              <a:buNone/>
            </a:pPr>
            <a:r>
              <a:rPr lang="en-US" sz="1200" dirty="0"/>
              <a:t>A physicist is someone who can use quantitative reasoning and create models to solve a variety of problems.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>
                <a:latin typeface="+mn-lt"/>
              </a:rPr>
              <a:t>(without an engineering degree.  Think what you could do with a physics degree AND an engineering degree!)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There are almost no jobs with the title “Physicist”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Physicists are generalists while engineers are specialists.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Related but different skill-set.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9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CEE-355 also 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67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up in bulletin as Atomic and Nuclear Physics, but this is the correct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44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sinkovitsd@uwstout.edu" TargetMode="External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46627" y="1783959"/>
            <a:ext cx="5095967" cy="28891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u="sng" dirty="0"/>
              <a:t>Engineering 3-2 Programs</a:t>
            </a:r>
            <a:br>
              <a:rPr lang="en-US" sz="4000" b="1" u="sng" dirty="0"/>
            </a:br>
            <a:br>
              <a:rPr lang="en-US" sz="4000" dirty="0"/>
            </a:br>
            <a:r>
              <a:rPr lang="en-US" sz="4000" dirty="0"/>
              <a:t>3 years at one school</a:t>
            </a:r>
            <a:br>
              <a:rPr lang="en-US" sz="4000" dirty="0"/>
            </a:br>
            <a:r>
              <a:rPr lang="en-US" sz="4000" dirty="0"/>
              <a:t>2 years at an engineering school</a:t>
            </a:r>
            <a:br>
              <a:rPr lang="en-US" sz="4000" dirty="0"/>
            </a:br>
            <a:r>
              <a:rPr lang="en-US" sz="4000" dirty="0"/>
              <a:t>Dual Degree in Physics and Engineering</a:t>
            </a:r>
            <a:endParaRPr lang="en-US" sz="3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FAEDD-4C70-8C47-A88A-AB9F4445E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84" r="481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98F39-AB28-9A4B-94B7-EAC57C152CB4}"/>
              </a:ext>
            </a:extLst>
          </p:cNvPr>
          <p:cNvSpPr txBox="1">
            <a:spLocks/>
          </p:cNvSpPr>
          <p:nvPr/>
        </p:nvSpPr>
        <p:spPr>
          <a:xfrm>
            <a:off x="6620302" y="4494523"/>
            <a:ext cx="522229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At Stout you can do the same thing in five years without having to change schools</a:t>
            </a:r>
          </a:p>
        </p:txBody>
      </p:sp>
    </p:spTree>
    <p:extLst>
      <p:ext uri="{BB962C8B-B14F-4D97-AF65-F5344CB8AC3E}">
        <p14:creationId xmlns:p14="http://schemas.microsoft.com/office/powerpoint/2010/main" val="198315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77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+mn-lt"/>
              </a:rPr>
              <a:t>Jobs for Bachelor’s Degrees in Physics (without engineering degree!)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626"/>
            <a:ext cx="3679209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Mechanical Engineer</a:t>
            </a:r>
          </a:p>
          <a:p>
            <a:r>
              <a:rPr lang="en-US" dirty="0"/>
              <a:t>Electrical Engineer</a:t>
            </a:r>
          </a:p>
          <a:p>
            <a:r>
              <a:rPr lang="en-US" dirty="0"/>
              <a:t>Optical Engineer</a:t>
            </a:r>
          </a:p>
          <a:p>
            <a:r>
              <a:rPr lang="en-US" dirty="0"/>
              <a:t>Laser Engineer</a:t>
            </a:r>
          </a:p>
          <a:p>
            <a:r>
              <a:rPr lang="en-US" dirty="0"/>
              <a:t>Systems Engineer</a:t>
            </a:r>
          </a:p>
          <a:p>
            <a:r>
              <a:rPr lang="en-US" dirty="0"/>
              <a:t>Process Engineer</a:t>
            </a:r>
          </a:p>
          <a:p>
            <a:r>
              <a:rPr lang="en-US" dirty="0"/>
              <a:t>Design Engineer</a:t>
            </a:r>
          </a:p>
          <a:p>
            <a:r>
              <a:rPr lang="en-US" dirty="0"/>
              <a:t>Software Engineer</a:t>
            </a:r>
          </a:p>
          <a:p>
            <a:r>
              <a:rPr lang="en-US" dirty="0"/>
              <a:t>Software Developer</a:t>
            </a:r>
          </a:p>
          <a:p>
            <a:r>
              <a:rPr lang="en-US" dirty="0"/>
              <a:t>Programmer</a:t>
            </a:r>
          </a:p>
          <a:p>
            <a:r>
              <a:rPr lang="en-US" dirty="0"/>
              <a:t>Analyst</a:t>
            </a:r>
          </a:p>
          <a:p>
            <a:r>
              <a:rPr lang="en-US" dirty="0"/>
              <a:t>And many more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84750" y="1469626"/>
            <a:ext cx="370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488A1A-6DF2-5740-A10D-D4C84AA8C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571" b="-7020"/>
          <a:stretch/>
        </p:blipFill>
        <p:spPr>
          <a:xfrm>
            <a:off x="4054567" y="1395880"/>
            <a:ext cx="7486269" cy="2798618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A7D08C-3AA9-AE4E-BB86-8031CE3FD69E}"/>
              </a:ext>
            </a:extLst>
          </p:cNvPr>
          <p:cNvSpPr txBox="1"/>
          <p:nvPr/>
        </p:nvSpPr>
        <p:spPr>
          <a:xfrm>
            <a:off x="2549237" y="5894710"/>
            <a:ext cx="943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Imagine what someone with a double-degree could accomplish!</a:t>
            </a:r>
          </a:p>
        </p:txBody>
      </p:sp>
    </p:spTree>
    <p:extLst>
      <p:ext uri="{BB962C8B-B14F-4D97-AF65-F5344CB8AC3E}">
        <p14:creationId xmlns:p14="http://schemas.microsoft.com/office/powerpoint/2010/main" val="196916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42" y="1852913"/>
            <a:ext cx="5708073" cy="42810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1242" y="5632207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</a:rPr>
              <a:t>Lasers, Optics, Plasmas, Computational Modeling, and Quantum Computers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4904405"/>
            <a:ext cx="286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for more information: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5061" y="1594473"/>
            <a:ext cx="3773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  <a:p>
            <a:r>
              <a:rPr lang="en-US" dirty="0"/>
              <a:t>Applied Electromagnetics</a:t>
            </a:r>
          </a:p>
          <a:p>
            <a:r>
              <a:rPr lang="en-US" dirty="0"/>
              <a:t>Computer Science I and II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ASAP-ME: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570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Applied Science: Applied Physics and Mechanical Engineering Double Major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56F7D8-4ABC-0F44-A96E-2A248E278A65}"/>
              </a:ext>
            </a:extLst>
          </p:cNvPr>
          <p:cNvSpPr txBox="1"/>
          <p:nvPr/>
        </p:nvSpPr>
        <p:spPr>
          <a:xfrm>
            <a:off x="10274196" y="2612600"/>
            <a:ext cx="180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Scan QR Code to see flowchart</a:t>
            </a:r>
          </a:p>
        </p:txBody>
      </p:sp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FAFE9C9C-660A-9947-AFED-A2155388790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r="-2" b="12272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FF545-859C-0649-91D7-240F4C5E27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" r="-2" b="218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75C98-C24F-C74E-9399-A248C1E9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Physics Minor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C5317-1243-424C-A9B1-6B4DD4D281FA}"/>
              </a:ext>
            </a:extLst>
          </p:cNvPr>
          <p:cNvSpPr txBox="1">
            <a:spLocks/>
          </p:cNvSpPr>
          <p:nvPr/>
        </p:nvSpPr>
        <p:spPr>
          <a:xfrm>
            <a:off x="0" y="2103120"/>
            <a:ext cx="6262256" cy="4912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Statics</a:t>
            </a:r>
            <a:r>
              <a:rPr lang="en-US" sz="2400" dirty="0"/>
              <a:t> and </a:t>
            </a:r>
            <a:r>
              <a:rPr lang="en-US" sz="2400" b="1" dirty="0"/>
              <a:t>Dynamics</a:t>
            </a:r>
            <a:r>
              <a:rPr lang="en-US" sz="2400" dirty="0"/>
              <a:t> </a:t>
            </a:r>
            <a:r>
              <a:rPr lang="en-US" sz="2400" u="sng" dirty="0"/>
              <a:t>or</a:t>
            </a:r>
            <a:r>
              <a:rPr lang="en-US" sz="2400" dirty="0"/>
              <a:t> University Physics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University Physics II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11 credits from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PHYS-139 Intro to Research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CEE-355</a:t>
            </a:r>
            <a:r>
              <a:rPr lang="en-US" dirty="0"/>
              <a:t> Applied E&amp;M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Any PHYS-3XX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Thermodynamics (PHYS-222 </a:t>
            </a:r>
            <a:r>
              <a:rPr lang="en-US" u="sng" dirty="0"/>
              <a:t>or</a:t>
            </a:r>
            <a:r>
              <a:rPr lang="en-US" dirty="0"/>
              <a:t> </a:t>
            </a:r>
            <a:r>
              <a:rPr lang="en-US" b="1" dirty="0"/>
              <a:t>ENGR-275</a:t>
            </a:r>
            <a:r>
              <a:rPr lang="en-US" dirty="0"/>
              <a:t> </a:t>
            </a:r>
            <a:r>
              <a:rPr lang="en-US" u="sng" dirty="0"/>
              <a:t>or</a:t>
            </a:r>
            <a:r>
              <a:rPr lang="en-US" dirty="0"/>
              <a:t> ME-390)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sz="1900" dirty="0"/>
              <a:t>Classes in bold are ones you take for your major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Contact Prof. </a:t>
            </a:r>
            <a:r>
              <a:rPr lang="en-US" dirty="0" err="1"/>
              <a:t>Sinkovits</a:t>
            </a:r>
            <a:r>
              <a:rPr lang="en-US" dirty="0"/>
              <a:t> for information: </a:t>
            </a:r>
            <a:r>
              <a:rPr lang="en-US" dirty="0">
                <a:hlinkClick r:id="rId5"/>
              </a:rPr>
              <a:t>sinkovitsd@uwstout.edu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03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rst quantum computer to pack 100 qubits enters crowded race">
            <a:extLst>
              <a:ext uri="{FF2B5EF4-FFF2-40B4-BE49-F238E27FC236}">
                <a16:creationId xmlns:a16="http://schemas.microsoft.com/office/drawing/2014/main" id="{223A9119-306F-A243-B495-1421D1C51A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5" r="7983" b="-1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8" name="Freeform: Shape 7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9" name="Freeform: Shape 7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21D012-81F1-5144-A9D9-F0BD162BE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Quantum Computing</a:t>
            </a:r>
            <a:br>
              <a:rPr lang="en-US" dirty="0"/>
            </a:br>
            <a:r>
              <a:rPr lang="en-US" dirty="0"/>
              <a:t>PHYS-329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27874-5001-5743-B589-C2EEAF6D7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898" y="2022601"/>
            <a:ext cx="4732847" cy="437819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What is a quantum computer?</a:t>
            </a:r>
          </a:p>
          <a:p>
            <a:r>
              <a:rPr lang="en-US" sz="2400" dirty="0"/>
              <a:t>What can it do better than a classical computer?</a:t>
            </a:r>
          </a:p>
          <a:p>
            <a:r>
              <a:rPr lang="en-US" sz="2400" dirty="0"/>
              <a:t>Learn how they work and how to program them</a:t>
            </a:r>
          </a:p>
          <a:p>
            <a:r>
              <a:rPr lang="en-US" sz="2400" dirty="0"/>
              <a:t>Run simple algorithms on a real quantum computer!</a:t>
            </a:r>
          </a:p>
          <a:p>
            <a:endParaRPr lang="en-US" sz="1900" dirty="0"/>
          </a:p>
          <a:p>
            <a:endParaRPr lang="en-US" sz="1900" dirty="0"/>
          </a:p>
          <a:p>
            <a:r>
              <a:rPr lang="en-US" sz="1900" dirty="0" err="1"/>
              <a:t>Preq</a:t>
            </a:r>
            <a:r>
              <a:rPr lang="en-US" sz="1900" dirty="0"/>
              <a:t>: Linear algebra (MATH-250 or MATH-275)</a:t>
            </a:r>
          </a:p>
          <a:p>
            <a:r>
              <a:rPr lang="en-US" sz="1900" dirty="0"/>
              <a:t>May 31 – July 25 Online</a:t>
            </a:r>
          </a:p>
        </p:txBody>
      </p:sp>
    </p:spTree>
    <p:extLst>
      <p:ext uri="{BB962C8B-B14F-4D97-AF65-F5344CB8AC3E}">
        <p14:creationId xmlns:p14="http://schemas.microsoft.com/office/powerpoint/2010/main" val="2658869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296" y="648143"/>
            <a:ext cx="4668257" cy="1325563"/>
          </a:xfrm>
        </p:spPr>
        <p:txBody>
          <a:bodyPr>
            <a:normAutofit/>
          </a:bodyPr>
          <a:lstStyle/>
          <a:p>
            <a:r>
              <a:rPr lang="en-US" dirty="0"/>
              <a:t>Upcoming Courses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4530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40A8F5-26D6-EF4B-AD0C-0C0D41001D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22" t="9483" r="52114" b="2862"/>
          <a:stretch/>
        </p:blipFill>
        <p:spPr>
          <a:xfrm>
            <a:off x="3448282" y="2661260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</p:spPr>
      </p:pic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0" r="13349" b="-1"/>
          <a:stretch/>
        </p:blipFill>
        <p:spPr bwMode="auto"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noFill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38B4E5-F964-AE48-8C9B-AC1208F426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95" r="-1" b="-1"/>
          <a:stretch/>
        </p:blipFill>
        <p:spPr>
          <a:xfrm>
            <a:off x="4828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409" y="1745673"/>
            <a:ext cx="5632763" cy="4752109"/>
          </a:xfrm>
        </p:spPr>
        <p:txBody>
          <a:bodyPr anchor="t">
            <a:normAutofit/>
          </a:bodyPr>
          <a:lstStyle/>
          <a:p>
            <a:endParaRPr lang="en-US" sz="1800" dirty="0"/>
          </a:p>
          <a:p>
            <a:pPr marL="0" indent="0" algn="ctr">
              <a:buNone/>
            </a:pPr>
            <a:r>
              <a:rPr lang="en-US" sz="2400" b="1" dirty="0"/>
              <a:t>Summer 2022</a:t>
            </a:r>
          </a:p>
          <a:p>
            <a:r>
              <a:rPr lang="en-US" sz="2400" dirty="0"/>
              <a:t>Intro to Quantum Computing (PHYS-329)</a:t>
            </a:r>
          </a:p>
          <a:p>
            <a:pPr marL="0" indent="0">
              <a:buNone/>
            </a:pPr>
            <a:endParaRPr lang="en-US" sz="1800" dirty="0"/>
          </a:p>
          <a:p>
            <a:pPr marL="0" indent="0" algn="ctr">
              <a:buNone/>
            </a:pPr>
            <a:r>
              <a:rPr lang="en-US" sz="2400" b="1" dirty="0"/>
              <a:t>Fall 2022</a:t>
            </a:r>
          </a:p>
          <a:p>
            <a:r>
              <a:rPr lang="en-US" sz="1800" dirty="0"/>
              <a:t>Intro to Quantum Mechanics (PHYS-313)</a:t>
            </a:r>
          </a:p>
          <a:p>
            <a:r>
              <a:rPr lang="en-US" sz="1800" dirty="0"/>
              <a:t>Computational Classical Physics (PHYS-383)</a:t>
            </a:r>
          </a:p>
          <a:p>
            <a:endParaRPr lang="en-US" sz="1800" dirty="0"/>
          </a:p>
          <a:p>
            <a:pPr marL="0" indent="0" algn="ctr">
              <a:buNone/>
            </a:pPr>
            <a:r>
              <a:rPr lang="en-US" sz="1800" b="1" dirty="0"/>
              <a:t>Spring 2023</a:t>
            </a:r>
          </a:p>
          <a:p>
            <a:r>
              <a:rPr lang="en-US" sz="1800" dirty="0"/>
              <a:t>Solid State Physics (PHYS-327)</a:t>
            </a:r>
          </a:p>
          <a:p>
            <a:r>
              <a:rPr lang="en-US" sz="1800" dirty="0"/>
              <a:t>Quantum Mechanics (PHYS-413)</a:t>
            </a:r>
          </a:p>
        </p:txBody>
      </p:sp>
    </p:spTree>
    <p:extLst>
      <p:ext uri="{BB962C8B-B14F-4D97-AF65-F5344CB8AC3E}">
        <p14:creationId xmlns:p14="http://schemas.microsoft.com/office/powerpoint/2010/main" val="384057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7704</TotalTime>
  <Words>524</Words>
  <Application>Microsoft Macintosh PowerPoint</Application>
  <PresentationFormat>Widescreen</PresentationFormat>
  <Paragraphs>94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Engineering 3-2 Programs  3 years at one school 2 years at an engineering school Dual Degree in Physics and Engineering</vt:lpstr>
      <vt:lpstr>Jobs for Bachelor’s Degrees in Physics (without engineering degree!) </vt:lpstr>
      <vt:lpstr>Physics at UW-Stout</vt:lpstr>
      <vt:lpstr>Physics Minor</vt:lpstr>
      <vt:lpstr>Introduction to Quantum Computing PHYS-329</vt:lpstr>
      <vt:lpstr>Upcoming Courses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11</cp:revision>
  <dcterms:created xsi:type="dcterms:W3CDTF">2020-10-08T15:25:34Z</dcterms:created>
  <dcterms:modified xsi:type="dcterms:W3CDTF">2022-03-28T15:37:53Z</dcterms:modified>
</cp:coreProperties>
</file>

<file path=docProps/thumbnail.jpeg>
</file>